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32" autoAdjust="0"/>
    <p:restoredTop sz="94660"/>
  </p:normalViewPr>
  <p:slideViewPr>
    <p:cSldViewPr snapToGrid="0">
      <p:cViewPr varScale="1">
        <p:scale>
          <a:sx n="71" d="100"/>
          <a:sy n="71" d="100"/>
        </p:scale>
        <p:origin x="2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827BE9-225D-424B-A7E4-D227D3815CE2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05DE5AA-FDA5-4436-9714-62530CF22895}">
      <dgm:prSet phldrT="[Texto]"/>
      <dgm:spPr/>
      <dgm:t>
        <a:bodyPr/>
        <a:lstStyle/>
        <a:p>
          <a:r>
            <a:rPr lang="es-ES" dirty="0" smtClean="0"/>
            <a:t>TEORÍA</a:t>
          </a:r>
          <a:endParaRPr lang="es-ES" dirty="0"/>
        </a:p>
      </dgm:t>
    </dgm:pt>
    <dgm:pt modelId="{6A225EC1-5247-490E-819E-F05ECE3BD4B5}" type="parTrans" cxnId="{B5895FBC-4B78-41F5-A8CB-40AD9FEB1D84}">
      <dgm:prSet/>
      <dgm:spPr/>
      <dgm:t>
        <a:bodyPr/>
        <a:lstStyle/>
        <a:p>
          <a:endParaRPr lang="es-ES"/>
        </a:p>
      </dgm:t>
    </dgm:pt>
    <dgm:pt modelId="{9C73DA19-2AEC-4FF3-993B-2CEA090DFB65}" type="sibTrans" cxnId="{B5895FBC-4B78-41F5-A8CB-40AD9FEB1D84}">
      <dgm:prSet/>
      <dgm:spPr/>
      <dgm:t>
        <a:bodyPr/>
        <a:lstStyle/>
        <a:p>
          <a:endParaRPr lang="es-ES"/>
        </a:p>
      </dgm:t>
    </dgm:pt>
    <dgm:pt modelId="{74ACFB20-99B2-40FD-AA74-F83E3AD67DD5}">
      <dgm:prSet phldrT="[Texto]"/>
      <dgm:spPr/>
      <dgm:t>
        <a:bodyPr/>
        <a:lstStyle/>
        <a:p>
          <a:r>
            <a:rPr lang="es-ES" dirty="0" smtClean="0"/>
            <a:t>ACUMULACIÓN DE UNA MASA IMPORTANTE DE REGULARIDADES FÁCTICAS (empíricas) ADECUADAMENTE CONSTATADAS </a:t>
          </a:r>
          <a:endParaRPr lang="es-ES" dirty="0"/>
        </a:p>
      </dgm:t>
    </dgm:pt>
    <dgm:pt modelId="{7D0D70AA-B78A-4B78-8729-FB76B5059F2D}" type="parTrans" cxnId="{ECD2EF0D-5C70-44E2-8DF0-ABE38D1238B7}">
      <dgm:prSet/>
      <dgm:spPr/>
      <dgm:t>
        <a:bodyPr/>
        <a:lstStyle/>
        <a:p>
          <a:endParaRPr lang="es-ES"/>
        </a:p>
      </dgm:t>
    </dgm:pt>
    <dgm:pt modelId="{5546C726-B5B5-4154-B936-6182CC42152E}" type="sibTrans" cxnId="{ECD2EF0D-5C70-44E2-8DF0-ABE38D1238B7}">
      <dgm:prSet/>
      <dgm:spPr/>
      <dgm:t>
        <a:bodyPr/>
        <a:lstStyle/>
        <a:p>
          <a:endParaRPr lang="es-ES"/>
        </a:p>
      </dgm:t>
    </dgm:pt>
    <dgm:pt modelId="{B429FE81-7603-4F7A-AA9C-376E0FC89BCB}">
      <dgm:prSet phldrT="[Texto]"/>
      <dgm:spPr/>
      <dgm:t>
        <a:bodyPr/>
        <a:lstStyle/>
        <a:p>
          <a:r>
            <a:rPr lang="es-ES" dirty="0" smtClean="0"/>
            <a:t>OBJETO MODELO</a:t>
          </a:r>
          <a:endParaRPr lang="es-ES" dirty="0"/>
        </a:p>
      </dgm:t>
    </dgm:pt>
    <dgm:pt modelId="{7A9685B1-2F95-4642-AD07-01B74DB6DC0D}" type="parTrans" cxnId="{3939C49C-F5CD-4E39-BA81-F32AF8FE202F}">
      <dgm:prSet/>
      <dgm:spPr/>
      <dgm:t>
        <a:bodyPr/>
        <a:lstStyle/>
        <a:p>
          <a:endParaRPr lang="es-ES"/>
        </a:p>
      </dgm:t>
    </dgm:pt>
    <dgm:pt modelId="{8FB9E7A9-C2BD-46FD-8508-D86AB1410356}" type="sibTrans" cxnId="{3939C49C-F5CD-4E39-BA81-F32AF8FE202F}">
      <dgm:prSet/>
      <dgm:spPr/>
      <dgm:t>
        <a:bodyPr/>
        <a:lstStyle/>
        <a:p>
          <a:endParaRPr lang="es-ES"/>
        </a:p>
      </dgm:t>
    </dgm:pt>
    <dgm:pt modelId="{B1E2AA5E-0B73-42EB-8B7D-C4F841891029}">
      <dgm:prSet phldrT="[Texto]"/>
      <dgm:spPr/>
      <dgm:t>
        <a:bodyPr/>
        <a:lstStyle/>
        <a:p>
          <a:r>
            <a:rPr lang="es-ES" dirty="0" smtClean="0"/>
            <a:t>OBSERVACIÓN </a:t>
          </a:r>
          <a:endParaRPr lang="es-ES" dirty="0"/>
        </a:p>
      </dgm:t>
    </dgm:pt>
    <dgm:pt modelId="{679F45EA-29CE-4614-ABF2-014D802DF8DA}" type="parTrans" cxnId="{3390941D-C25A-44FE-9EAB-1B5A6BF9B783}">
      <dgm:prSet/>
      <dgm:spPr/>
      <dgm:t>
        <a:bodyPr/>
        <a:lstStyle/>
        <a:p>
          <a:endParaRPr lang="es-ES"/>
        </a:p>
      </dgm:t>
    </dgm:pt>
    <dgm:pt modelId="{7F83B5EC-EB77-4410-A9DB-450C18241DF3}" type="sibTrans" cxnId="{3390941D-C25A-44FE-9EAB-1B5A6BF9B783}">
      <dgm:prSet/>
      <dgm:spPr/>
      <dgm:t>
        <a:bodyPr/>
        <a:lstStyle/>
        <a:p>
          <a:endParaRPr lang="es-ES"/>
        </a:p>
      </dgm:t>
    </dgm:pt>
    <dgm:pt modelId="{7CE80241-3246-4F73-98C7-0926A6ADFF3D}">
      <dgm:prSet phldrT="[Texto]"/>
      <dgm:spPr/>
      <dgm:t>
        <a:bodyPr/>
        <a:lstStyle/>
        <a:p>
          <a:r>
            <a:rPr lang="es-ES" dirty="0" smtClean="0"/>
            <a:t>PERCEPCIÓN </a:t>
          </a:r>
        </a:p>
        <a:p>
          <a:r>
            <a:rPr lang="es-ES" dirty="0" smtClean="0"/>
            <a:t>REPRESENTACIONES</a:t>
          </a:r>
          <a:endParaRPr lang="es-ES" dirty="0"/>
        </a:p>
      </dgm:t>
    </dgm:pt>
    <dgm:pt modelId="{60C965C9-95D0-4ED9-81BF-EF3EC0EEB318}" type="sibTrans" cxnId="{129766B1-9AC8-4B4E-9BF9-01F8A1F19419}">
      <dgm:prSet/>
      <dgm:spPr/>
      <dgm:t>
        <a:bodyPr/>
        <a:lstStyle/>
        <a:p>
          <a:endParaRPr lang="es-ES"/>
        </a:p>
      </dgm:t>
    </dgm:pt>
    <dgm:pt modelId="{485D520A-F077-4CBE-96FC-10B3704B5F26}" type="parTrans" cxnId="{129766B1-9AC8-4B4E-9BF9-01F8A1F19419}">
      <dgm:prSet/>
      <dgm:spPr/>
      <dgm:t>
        <a:bodyPr/>
        <a:lstStyle/>
        <a:p>
          <a:endParaRPr lang="es-ES"/>
        </a:p>
      </dgm:t>
    </dgm:pt>
    <dgm:pt modelId="{79486671-D8BF-4D9C-A694-9D913EEA31F3}">
      <dgm:prSet phldrT="[Texto]"/>
      <dgm:spPr/>
      <dgm:t>
        <a:bodyPr/>
        <a:lstStyle/>
        <a:p>
          <a:r>
            <a:rPr lang="es-ES" dirty="0" smtClean="0"/>
            <a:t>MEDIADOR ENTRE LAS REGLAS DE TEORÍA Y PATRONES DE OBSERVACIÓN </a:t>
          </a:r>
          <a:endParaRPr lang="es-ES" dirty="0"/>
        </a:p>
      </dgm:t>
    </dgm:pt>
    <dgm:pt modelId="{4A58132C-C8DC-46DA-A907-30FE5A411AD4}" type="sibTrans" cxnId="{C7BE8EDC-7193-4634-8E79-17FF44ABB1E8}">
      <dgm:prSet/>
      <dgm:spPr/>
      <dgm:t>
        <a:bodyPr/>
        <a:lstStyle/>
        <a:p>
          <a:endParaRPr lang="es-ES"/>
        </a:p>
      </dgm:t>
    </dgm:pt>
    <dgm:pt modelId="{0ED9AC72-3572-4501-A28D-294E3581FBE8}" type="parTrans" cxnId="{C7BE8EDC-7193-4634-8E79-17FF44ABB1E8}">
      <dgm:prSet/>
      <dgm:spPr/>
      <dgm:t>
        <a:bodyPr/>
        <a:lstStyle/>
        <a:p>
          <a:endParaRPr lang="es-ES"/>
        </a:p>
      </dgm:t>
    </dgm:pt>
    <dgm:pt modelId="{8AD4F02B-9B0E-4E10-85BC-3ADA2581CCA7}" type="pres">
      <dgm:prSet presAssocID="{AA827BE9-225D-424B-A7E4-D227D3815CE2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es-ES"/>
        </a:p>
      </dgm:t>
    </dgm:pt>
    <dgm:pt modelId="{249CD6CB-9D32-44B9-A48D-3AADEDB17B22}" type="pres">
      <dgm:prSet presAssocID="{E05DE5AA-FDA5-4436-9714-62530CF22895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F574E48-E6BE-4A7B-9726-D0DEC1B18AD3}" type="pres">
      <dgm:prSet presAssocID="{E05DE5AA-FDA5-4436-9714-62530CF22895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AE5E74A-8CCE-4EE2-94BF-73D2AC6F882B}" type="pres">
      <dgm:prSet presAssocID="{B429FE81-7603-4F7A-AA9C-376E0FC89BCB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C1C3EDA-34E7-483C-955E-59E0013B617D}" type="pres">
      <dgm:prSet presAssocID="{B429FE81-7603-4F7A-AA9C-376E0FC89BCB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62B11D5-57A1-4698-B5B6-D36FB9978DD9}" type="pres">
      <dgm:prSet presAssocID="{B1E2AA5E-0B73-42EB-8B7D-C4F841891029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8E867DD-B20A-48F4-9663-E0E3E646DCA3}" type="pres">
      <dgm:prSet presAssocID="{B1E2AA5E-0B73-42EB-8B7D-C4F841891029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5895FBC-4B78-41F5-A8CB-40AD9FEB1D84}" srcId="{AA827BE9-225D-424B-A7E4-D227D3815CE2}" destId="{E05DE5AA-FDA5-4436-9714-62530CF22895}" srcOrd="0" destOrd="0" parTransId="{6A225EC1-5247-490E-819E-F05ECE3BD4B5}" sibTransId="{9C73DA19-2AEC-4FF3-993B-2CEA090DFB65}"/>
    <dgm:cxn modelId="{3939C49C-F5CD-4E39-BA81-F32AF8FE202F}" srcId="{AA827BE9-225D-424B-A7E4-D227D3815CE2}" destId="{B429FE81-7603-4F7A-AA9C-376E0FC89BCB}" srcOrd="1" destOrd="0" parTransId="{7A9685B1-2F95-4642-AD07-01B74DB6DC0D}" sibTransId="{8FB9E7A9-C2BD-46FD-8508-D86AB1410356}"/>
    <dgm:cxn modelId="{B10BFEB6-DAC7-4ACC-B6CB-C3E9CB21B599}" type="presOf" srcId="{AA827BE9-225D-424B-A7E4-D227D3815CE2}" destId="{8AD4F02B-9B0E-4E10-85BC-3ADA2581CCA7}" srcOrd="0" destOrd="0" presId="urn:microsoft.com/office/officeart/2009/3/layout/IncreasingArrowsProcess"/>
    <dgm:cxn modelId="{ECD2EF0D-5C70-44E2-8DF0-ABE38D1238B7}" srcId="{E05DE5AA-FDA5-4436-9714-62530CF22895}" destId="{74ACFB20-99B2-40FD-AA74-F83E3AD67DD5}" srcOrd="0" destOrd="0" parTransId="{7D0D70AA-B78A-4B78-8729-FB76B5059F2D}" sibTransId="{5546C726-B5B5-4154-B936-6182CC42152E}"/>
    <dgm:cxn modelId="{BC6B6511-4DA4-442B-B4B2-3DEA4A448DE8}" type="presOf" srcId="{74ACFB20-99B2-40FD-AA74-F83E3AD67DD5}" destId="{BF574E48-E6BE-4A7B-9726-D0DEC1B18AD3}" srcOrd="0" destOrd="0" presId="urn:microsoft.com/office/officeart/2009/3/layout/IncreasingArrowsProcess"/>
    <dgm:cxn modelId="{129766B1-9AC8-4B4E-9BF9-01F8A1F19419}" srcId="{B1E2AA5E-0B73-42EB-8B7D-C4F841891029}" destId="{7CE80241-3246-4F73-98C7-0926A6ADFF3D}" srcOrd="0" destOrd="0" parTransId="{485D520A-F077-4CBE-96FC-10B3704B5F26}" sibTransId="{60C965C9-95D0-4ED9-81BF-EF3EC0EEB318}"/>
    <dgm:cxn modelId="{C7BE8EDC-7193-4634-8E79-17FF44ABB1E8}" srcId="{B429FE81-7603-4F7A-AA9C-376E0FC89BCB}" destId="{79486671-D8BF-4D9C-A694-9D913EEA31F3}" srcOrd="0" destOrd="0" parTransId="{0ED9AC72-3572-4501-A28D-294E3581FBE8}" sibTransId="{4A58132C-C8DC-46DA-A907-30FE5A411AD4}"/>
    <dgm:cxn modelId="{E6A6F49F-0F24-40D1-A8A2-194031364438}" type="presOf" srcId="{E05DE5AA-FDA5-4436-9714-62530CF22895}" destId="{249CD6CB-9D32-44B9-A48D-3AADEDB17B22}" srcOrd="0" destOrd="0" presId="urn:microsoft.com/office/officeart/2009/3/layout/IncreasingArrowsProcess"/>
    <dgm:cxn modelId="{BB68A645-9908-4CCA-823B-B1BE7B4C8DA0}" type="presOf" srcId="{B429FE81-7603-4F7A-AA9C-376E0FC89BCB}" destId="{DAE5E74A-8CCE-4EE2-94BF-73D2AC6F882B}" srcOrd="0" destOrd="0" presId="urn:microsoft.com/office/officeart/2009/3/layout/IncreasingArrowsProcess"/>
    <dgm:cxn modelId="{18D56EA1-FA8A-454F-AD32-EEF65927AA6F}" type="presOf" srcId="{7CE80241-3246-4F73-98C7-0926A6ADFF3D}" destId="{88E867DD-B20A-48F4-9663-E0E3E646DCA3}" srcOrd="0" destOrd="0" presId="urn:microsoft.com/office/officeart/2009/3/layout/IncreasingArrowsProcess"/>
    <dgm:cxn modelId="{3390941D-C25A-44FE-9EAB-1B5A6BF9B783}" srcId="{AA827BE9-225D-424B-A7E4-D227D3815CE2}" destId="{B1E2AA5E-0B73-42EB-8B7D-C4F841891029}" srcOrd="2" destOrd="0" parTransId="{679F45EA-29CE-4614-ABF2-014D802DF8DA}" sibTransId="{7F83B5EC-EB77-4410-A9DB-450C18241DF3}"/>
    <dgm:cxn modelId="{5B282728-0C1F-42AC-BC4D-D4DCBEACA84F}" type="presOf" srcId="{B1E2AA5E-0B73-42EB-8B7D-C4F841891029}" destId="{962B11D5-57A1-4698-B5B6-D36FB9978DD9}" srcOrd="0" destOrd="0" presId="urn:microsoft.com/office/officeart/2009/3/layout/IncreasingArrowsProcess"/>
    <dgm:cxn modelId="{2E37D258-22EC-4A0C-9F6E-5D0A22B3063F}" type="presOf" srcId="{79486671-D8BF-4D9C-A694-9D913EEA31F3}" destId="{0C1C3EDA-34E7-483C-955E-59E0013B617D}" srcOrd="0" destOrd="0" presId="urn:microsoft.com/office/officeart/2009/3/layout/IncreasingArrowsProcess"/>
    <dgm:cxn modelId="{60F8F785-0639-4DCF-926A-CD359439D73D}" type="presParOf" srcId="{8AD4F02B-9B0E-4E10-85BC-3ADA2581CCA7}" destId="{249CD6CB-9D32-44B9-A48D-3AADEDB17B22}" srcOrd="0" destOrd="0" presId="urn:microsoft.com/office/officeart/2009/3/layout/IncreasingArrowsProcess"/>
    <dgm:cxn modelId="{97B7039E-F337-4CBD-B37F-703FA5D2DB11}" type="presParOf" srcId="{8AD4F02B-9B0E-4E10-85BC-3ADA2581CCA7}" destId="{BF574E48-E6BE-4A7B-9726-D0DEC1B18AD3}" srcOrd="1" destOrd="0" presId="urn:microsoft.com/office/officeart/2009/3/layout/IncreasingArrowsProcess"/>
    <dgm:cxn modelId="{8FCB6EB8-EA8F-476E-B561-5DB29FC722F0}" type="presParOf" srcId="{8AD4F02B-9B0E-4E10-85BC-3ADA2581CCA7}" destId="{DAE5E74A-8CCE-4EE2-94BF-73D2AC6F882B}" srcOrd="2" destOrd="0" presId="urn:microsoft.com/office/officeart/2009/3/layout/IncreasingArrowsProcess"/>
    <dgm:cxn modelId="{3C4AC621-681C-436C-8BC3-7E4DAD279D78}" type="presParOf" srcId="{8AD4F02B-9B0E-4E10-85BC-3ADA2581CCA7}" destId="{0C1C3EDA-34E7-483C-955E-59E0013B617D}" srcOrd="3" destOrd="0" presId="urn:microsoft.com/office/officeart/2009/3/layout/IncreasingArrowsProcess"/>
    <dgm:cxn modelId="{1C82D2F9-1FC0-43D1-9702-0443980148B1}" type="presParOf" srcId="{8AD4F02B-9B0E-4E10-85BC-3ADA2581CCA7}" destId="{962B11D5-57A1-4698-B5B6-D36FB9978DD9}" srcOrd="4" destOrd="0" presId="urn:microsoft.com/office/officeart/2009/3/layout/IncreasingArrowsProcess"/>
    <dgm:cxn modelId="{0053C2F4-EFD7-48B5-885B-CB665E02E646}" type="presParOf" srcId="{8AD4F02B-9B0E-4E10-85BC-3ADA2581CCA7}" destId="{88E867DD-B20A-48F4-9663-E0E3E646DCA3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9CD6CB-9D32-44B9-A48D-3AADEDB17B22}">
      <dsp:nvSpPr>
        <dsp:cNvPr id="0" name=""/>
        <dsp:cNvSpPr/>
      </dsp:nvSpPr>
      <dsp:spPr>
        <a:xfrm>
          <a:off x="587305" y="8706"/>
          <a:ext cx="7740789" cy="112735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254000" bIns="178967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TEORÍA</a:t>
          </a:r>
          <a:endParaRPr lang="es-ES" sz="2100" kern="1200" dirty="0"/>
        </a:p>
      </dsp:txBody>
      <dsp:txXfrm>
        <a:off x="587305" y="290544"/>
        <a:ext cx="7458951" cy="563677"/>
      </dsp:txXfrm>
    </dsp:sp>
    <dsp:sp modelId="{BF574E48-E6BE-4A7B-9726-D0DEC1B18AD3}">
      <dsp:nvSpPr>
        <dsp:cNvPr id="0" name=""/>
        <dsp:cNvSpPr/>
      </dsp:nvSpPr>
      <dsp:spPr>
        <a:xfrm>
          <a:off x="587305" y="878058"/>
          <a:ext cx="2384163" cy="21716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ACUMULACIÓN DE UNA MASA IMPORTANTE DE REGULARIDADES FÁCTICAS (empíricas) ADECUADAMENTE CONSTATADAS </a:t>
          </a:r>
          <a:endParaRPr lang="es-ES" sz="1800" kern="1200" dirty="0"/>
        </a:p>
      </dsp:txBody>
      <dsp:txXfrm>
        <a:off x="587305" y="878058"/>
        <a:ext cx="2384163" cy="2171698"/>
      </dsp:txXfrm>
    </dsp:sp>
    <dsp:sp modelId="{DAE5E74A-8CCE-4EE2-94BF-73D2AC6F882B}">
      <dsp:nvSpPr>
        <dsp:cNvPr id="0" name=""/>
        <dsp:cNvSpPr/>
      </dsp:nvSpPr>
      <dsp:spPr>
        <a:xfrm>
          <a:off x="2971468" y="384490"/>
          <a:ext cx="5356626" cy="112735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254000" bIns="178967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OBJETO MODELO</a:t>
          </a:r>
          <a:endParaRPr lang="es-ES" sz="2100" kern="1200" dirty="0"/>
        </a:p>
      </dsp:txBody>
      <dsp:txXfrm>
        <a:off x="2971468" y="666328"/>
        <a:ext cx="5074788" cy="563677"/>
      </dsp:txXfrm>
    </dsp:sp>
    <dsp:sp modelId="{0C1C3EDA-34E7-483C-955E-59E0013B617D}">
      <dsp:nvSpPr>
        <dsp:cNvPr id="0" name=""/>
        <dsp:cNvSpPr/>
      </dsp:nvSpPr>
      <dsp:spPr>
        <a:xfrm>
          <a:off x="2971468" y="1253843"/>
          <a:ext cx="2384163" cy="21716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MEDIADOR ENTRE LAS REGLAS DE TEORÍA Y PATRONES DE OBSERVACIÓN </a:t>
          </a:r>
          <a:endParaRPr lang="es-ES" sz="1800" kern="1200" dirty="0"/>
        </a:p>
      </dsp:txBody>
      <dsp:txXfrm>
        <a:off x="2971468" y="1253843"/>
        <a:ext cx="2384163" cy="2171698"/>
      </dsp:txXfrm>
    </dsp:sp>
    <dsp:sp modelId="{962B11D5-57A1-4698-B5B6-D36FB9978DD9}">
      <dsp:nvSpPr>
        <dsp:cNvPr id="0" name=""/>
        <dsp:cNvSpPr/>
      </dsp:nvSpPr>
      <dsp:spPr>
        <a:xfrm>
          <a:off x="5355631" y="760275"/>
          <a:ext cx="2972463" cy="112735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254000" bIns="178967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OBSERVACIÓN </a:t>
          </a:r>
          <a:endParaRPr lang="es-ES" sz="2100" kern="1200" dirty="0"/>
        </a:p>
      </dsp:txBody>
      <dsp:txXfrm>
        <a:off x="5355631" y="1042113"/>
        <a:ext cx="2690625" cy="563677"/>
      </dsp:txXfrm>
    </dsp:sp>
    <dsp:sp modelId="{88E867DD-B20A-48F4-9663-E0E3E646DCA3}">
      <dsp:nvSpPr>
        <dsp:cNvPr id="0" name=""/>
        <dsp:cNvSpPr/>
      </dsp:nvSpPr>
      <dsp:spPr>
        <a:xfrm>
          <a:off x="5355631" y="1629627"/>
          <a:ext cx="2384163" cy="213991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PERCEPCIÓN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REPRESENTACIONES</a:t>
          </a:r>
          <a:endParaRPr lang="es-ES" sz="1800" kern="1200" dirty="0"/>
        </a:p>
      </dsp:txBody>
      <dsp:txXfrm>
        <a:off x="5355631" y="1629627"/>
        <a:ext cx="2384163" cy="21399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5855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26574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965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78787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3391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532078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58508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001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50423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16134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53667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9160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92640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0702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84792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71630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7B4D3-4943-4E92-8DE9-C9E8D6E9D305}" type="datetimeFigureOut">
              <a:rPr lang="es-AR" smtClean="0"/>
              <a:t>28/9/2020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2F5B0F9-BFDB-4F99-A908-C9D63CB6F89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9055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PROCESO, DISEÑO Y PROYECTO 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En investigación científica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82843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PERSPECTIVA SEMIÓTICA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PROCESO SEMIÓTICO </a:t>
            </a:r>
          </a:p>
          <a:p>
            <a:pPr lvl="1"/>
            <a:r>
              <a:rPr lang="es-AR" dirty="0" smtClean="0"/>
              <a:t>PRODUCCIÓN</a:t>
            </a:r>
          </a:p>
          <a:p>
            <a:pPr lvl="1"/>
            <a:r>
              <a:rPr lang="es-AR" dirty="0" smtClean="0"/>
              <a:t>DISTRIBUCIÓN </a:t>
            </a:r>
          </a:p>
          <a:p>
            <a:pPr lvl="1"/>
            <a:r>
              <a:rPr lang="es-AR" dirty="0" smtClean="0"/>
              <a:t>INTERCAMBIO</a:t>
            </a:r>
          </a:p>
          <a:p>
            <a:pPr lvl="1"/>
            <a:r>
              <a:rPr lang="es-AR" dirty="0" smtClean="0"/>
              <a:t>EMPLEO DE SIGNIGICADOS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72317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DIFERENCIAR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CARACTERÍSTICAS LÓGICAS DEL CONOCIMIENTO CUANDO </a:t>
            </a:r>
            <a:r>
              <a:rPr lang="es-AR" dirty="0" smtClean="0"/>
              <a:t>ESTÁ </a:t>
            </a:r>
            <a:r>
              <a:rPr lang="es-AR" dirty="0" smtClean="0"/>
              <a:t>EN FORMACIÓN</a:t>
            </a:r>
          </a:p>
          <a:p>
            <a:r>
              <a:rPr lang="es-AR" dirty="0" smtClean="0"/>
              <a:t>CARACTERÍSTICAS LÓGICAS DEL PROCESO DE PRODUCCIÓN , DE LA ESTRUCTURA DEL PRODUCTO.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2369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3326706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3350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DISEÑO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UBICADO ENTRE EL PROCESO Y EL PROYECTO </a:t>
            </a:r>
          </a:p>
          <a:p>
            <a:r>
              <a:rPr lang="es-AR" dirty="0" smtClean="0"/>
              <a:t>IMPLICA LAPARTE DEL PROCESO QUE EL SUJETO DE INVESTIGACION PRETENDE PLANIFICAR DE MANERA CONSCIENTE </a:t>
            </a:r>
          </a:p>
          <a:p>
            <a:r>
              <a:rPr lang="es-AR" dirty="0" smtClean="0"/>
              <a:t>SUPONE UNA ACTIVIDAD DESTINADA A ESTABLECER EL MAYOR GRADO DE COHERENCIA POSIBLE ENTRE EL PRODUCTO QUE SE QUIERE OBTENER, CON LAS ACTIVIDADES QUE SE DEBERAN REALIZAR, Y LOS FINES QUE SE ESPERA ALCANZAR</a:t>
            </a:r>
          </a:p>
          <a:p>
            <a:r>
              <a:rPr lang="es-AR" dirty="0" smtClean="0"/>
              <a:t>SE NUTRE DE LOS ESFUERZOS DE EXPLICACIÓN PERO NO NECESARIAMENTE ESTA TOTALMENTE EXPLICITADO. SIEMPRE ES CONSCINTE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44913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PROYECTO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HACE REFERENCIA AL PACTO DE CARÁCTER ADMINISTRATIVO QUE SE ESTABLECE ENTRE UN SUJETO DE INVESTIGACIÓN Y UNA INSTITUCIÓN , QUE LLEVA EL CONTROL D ELA CCIÓN INVESTIGATIVA DELIMITADA EN TIEMPO Y ESPACIO. </a:t>
            </a:r>
          </a:p>
          <a:p>
            <a:r>
              <a:rPr lang="es-AR" dirty="0" smtClean="0"/>
              <a:t>ES TOTALMENTE EXPLICITO </a:t>
            </a:r>
          </a:p>
        </p:txBody>
      </p:sp>
    </p:spTree>
    <p:extLst>
      <p:ext uri="{BB962C8B-B14F-4D97-AF65-F5344CB8AC3E}">
        <p14:creationId xmlns:p14="http://schemas.microsoft.com/office/powerpoint/2010/main" val="2090418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PROYECTO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s-AR" dirty="0"/>
              <a:t>TITULO DE LA INVESTIGACIÓN </a:t>
            </a:r>
          </a:p>
          <a:p>
            <a:pPr lvl="1"/>
            <a:r>
              <a:rPr lang="es-AR" dirty="0"/>
              <a:t>PRESENTACIÓN DEL TEMA</a:t>
            </a:r>
          </a:p>
          <a:p>
            <a:pPr lvl="1"/>
            <a:r>
              <a:rPr lang="es-AR" dirty="0"/>
              <a:t>JUSTIFICACIÓN </a:t>
            </a:r>
          </a:p>
          <a:p>
            <a:pPr lvl="1"/>
            <a:r>
              <a:rPr lang="es-AR" dirty="0"/>
              <a:t>FORMULACIÓN DE LOS PROPOSITOSPRESENTACIÓN DEL PROBLEMA </a:t>
            </a:r>
          </a:p>
          <a:p>
            <a:pPr lvl="1"/>
            <a:r>
              <a:rPr lang="es-AR" dirty="0"/>
              <a:t>MARCO DE REFERENCIA CONCEPTUAL </a:t>
            </a:r>
          </a:p>
          <a:p>
            <a:pPr lvl="1"/>
            <a:r>
              <a:rPr lang="es-AR" dirty="0"/>
              <a:t>FORMULACIÓN DE LA HIPOTESIS </a:t>
            </a:r>
          </a:p>
          <a:p>
            <a:pPr lvl="1"/>
            <a:r>
              <a:rPr lang="es-AR" dirty="0"/>
              <a:t>ESTADO DEL ARTE </a:t>
            </a:r>
          </a:p>
          <a:p>
            <a:pPr lvl="1"/>
            <a:r>
              <a:rPr lang="es-AR" dirty="0"/>
              <a:t>OBJETIVOS </a:t>
            </a:r>
          </a:p>
          <a:p>
            <a:pPr lvl="1"/>
            <a:r>
              <a:rPr lang="es-AR" dirty="0"/>
              <a:t>MATERIALES Y MÉTODOS</a:t>
            </a:r>
          </a:p>
          <a:p>
            <a:pPr lvl="1"/>
            <a:r>
              <a:rPr lang="es-AR" dirty="0"/>
              <a:t>PLAN DE ACTIVIDADES Y CRONOGRAMA </a:t>
            </a:r>
          </a:p>
          <a:p>
            <a:pPr lvl="1"/>
            <a:r>
              <a:rPr lang="es-AR" dirty="0"/>
              <a:t>RECURSOS </a:t>
            </a:r>
          </a:p>
          <a:p>
            <a:pPr lvl="1"/>
            <a:r>
              <a:rPr lang="es-AR" dirty="0"/>
              <a:t>BIBLIOGRAFIA 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64297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90148686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68</TotalTime>
  <Words>217</Words>
  <Application>Microsoft Office PowerPoint</Application>
  <PresentationFormat>Panorámica</PresentationFormat>
  <Paragraphs>39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Espiral</vt:lpstr>
      <vt:lpstr>PROCESO, DISEÑO Y PROYECTO </vt:lpstr>
      <vt:lpstr>PERSPECTIVA SEMIÓTICA </vt:lpstr>
      <vt:lpstr>DIFERENCIAR </vt:lpstr>
      <vt:lpstr>Presentación de PowerPoint</vt:lpstr>
      <vt:lpstr>DISEÑO </vt:lpstr>
      <vt:lpstr>PROYECTO </vt:lpstr>
      <vt:lpstr>PROYECTO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PROCESO, DISEÑO Y PROYECTO </dc:title>
  <dc:creator>USER</dc:creator>
  <cp:lastModifiedBy>USER</cp:lastModifiedBy>
  <cp:revision>7</cp:revision>
  <dcterms:created xsi:type="dcterms:W3CDTF">2020-09-28T09:50:28Z</dcterms:created>
  <dcterms:modified xsi:type="dcterms:W3CDTF">2020-09-28T19:32:20Z</dcterms:modified>
</cp:coreProperties>
</file>